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sldIdLst>
    <p:sldId id="257" r:id="rId5"/>
    <p:sldId id="262" r:id="rId6"/>
    <p:sldId id="263" r:id="rId7"/>
    <p:sldId id="264" r:id="rId8"/>
    <p:sldId id="265" r:id="rId9"/>
    <p:sldId id="266" r:id="rId10"/>
    <p:sldId id="267" r:id="rId11"/>
    <p:sldId id="261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3" r:id="rId26"/>
    <p:sldId id="282" r:id="rId27"/>
    <p:sldId id="285" r:id="rId28"/>
    <p:sldId id="286" r:id="rId29"/>
    <p:sldId id="278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19" autoAdjust="0"/>
  </p:normalViewPr>
  <p:slideViewPr>
    <p:cSldViewPr snapToGrid="0">
      <p:cViewPr varScale="1">
        <p:scale>
          <a:sx n="91" d="100"/>
          <a:sy n="91" d="100"/>
        </p:scale>
        <p:origin x="108" y="1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TECHNICALLY full Employment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An Analysis of Glassdoor Reviews of Tech Companies with Low Employee Tenure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B5E2D-C35C-48C6-BE7F-0B3985BE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 by Company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076CD92-1926-42C0-AC55-BFD5CE03CFE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8387FD1-5B46-4D73-9DAF-19CF21705D4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332D4-A325-42C4-9871-8DC4B5F3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Work/Life Balance by Company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CDF1-AD7A-40CB-9032-E950DCC40F9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AC3D420-7342-4C2E-97E1-7C66510D317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422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4A06-B8D3-4213-81B6-27AE8946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by Company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CB3FAE-F9C9-47E4-AF76-A98F2215328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0CC29E06-6B35-4902-97C0-023DF029751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327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E1FCF-8F2F-404A-8204-74B58D45F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Career Opportunities by Company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D3B9D95-FACB-4327-B6E1-3B18E4A5D0C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>
            <a:extLst>
              <a:ext uri="{FF2B5EF4-FFF2-40B4-BE49-F238E27FC236}">
                <a16:creationId xmlns:a16="http://schemas.microsoft.com/office/drawing/2014/main" id="{E0BF4901-267E-45CD-8AFC-D0F1CD21D1C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270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F6DC2-F21C-482D-999D-AF663A6D4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5E6997F-BBFE-48A7-ABDE-68294AF7062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F14931DF-4C49-4B38-8422-29B93D19CCA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2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3B40-C521-4684-97E7-81E78288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317E72C-3647-4954-A61A-99C3712E04E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B828EFF-BDD1-4579-887F-3182B947B5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77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9D90-D6FC-4693-A471-BAA82D5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at Facebook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5DD95D5-54E7-43BA-90C0-F60254EA6D3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32F07CF6-31C2-434C-BA6B-90EA6894048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76725"/>
            <a:ext cx="4664075" cy="320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3274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4BE7B-CFC0-4D73-9382-B740F0F9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Measurements at Facebook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28EF775-3A43-47A6-B823-46AA3518E59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184F1B4-2BEB-498D-AAF0-16DC507EB8F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471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3FBC-7F1A-44B0-A218-3D208E19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Measurements at Facebook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AA7729-D249-4224-8C67-DFD1E1C36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Graphs and charts indicate a largely good opinion of Facebook’s trajectory</a:t>
            </a:r>
          </a:p>
          <a:p>
            <a:endParaRPr lang="en-US" dirty="0"/>
          </a:p>
          <a:p>
            <a:r>
              <a:rPr lang="en-US" dirty="0"/>
              <a:t>This contrasts significantly with public perception of Facebook, which is increasingly negative</a:t>
            </a:r>
          </a:p>
          <a:p>
            <a:endParaRPr lang="en-US" dirty="0"/>
          </a:p>
          <a:p>
            <a:r>
              <a:rPr lang="en-US" dirty="0"/>
              <a:t>Known for high employee benefits</a:t>
            </a:r>
          </a:p>
          <a:p>
            <a:endParaRPr lang="en-US" dirty="0"/>
          </a:p>
          <a:p>
            <a:r>
              <a:rPr lang="en-US" dirty="0"/>
              <a:t>Theory: a job at Facebook is a door- opener to a highly successful career in tech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5194E5F-B2D6-40F8-8CBC-2F9BC2C0B9A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77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41E2-8E8E-4A89-9108-50DC5C7C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Situation at Oracle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7ED413D-B722-4E0A-9B9F-8E3C4B72F8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9223695C-E821-485C-9261-0AC0D68D24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8349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462C-F7F9-4DBB-A81E-EEC57901A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Industry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DC41A-3BC7-4026-939D-D004E06B6D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5470634" cy="3749040"/>
          </a:xfrm>
        </p:spPr>
        <p:txBody>
          <a:bodyPr/>
          <a:lstStyle/>
          <a:p>
            <a:r>
              <a:rPr lang="en-US" dirty="0"/>
              <a:t>IT industry employed 3.9 million in 2014</a:t>
            </a:r>
          </a:p>
          <a:p>
            <a:endParaRPr lang="en-US" dirty="0"/>
          </a:p>
          <a:p>
            <a:r>
              <a:rPr lang="en-US" dirty="0"/>
              <a:t>Expected to grow 12 percent by 2024</a:t>
            </a:r>
          </a:p>
          <a:p>
            <a:endParaRPr lang="en-US" dirty="0"/>
          </a:p>
          <a:p>
            <a:r>
              <a:rPr lang="en-US" dirty="0"/>
              <a:t>Growth could be accelerated by COVID-19</a:t>
            </a:r>
          </a:p>
          <a:p>
            <a:endParaRPr lang="en-US" dirty="0"/>
          </a:p>
          <a:p>
            <a:r>
              <a:rPr lang="en-US" dirty="0"/>
              <a:t>One of the highest industry turnover rates: 13.2%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560933-5DE8-429A-B4D0-087ABA42DB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762" y="1764588"/>
            <a:ext cx="4664075" cy="3605981"/>
          </a:xfrm>
        </p:spPr>
      </p:pic>
    </p:spTree>
    <p:extLst>
      <p:ext uri="{BB962C8B-B14F-4D97-AF65-F5344CB8AC3E}">
        <p14:creationId xmlns:p14="http://schemas.microsoft.com/office/powerpoint/2010/main" val="18846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FAAA0-C32A-4F7F-8D6B-733F0A2C3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Situation at Oracle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FEFC8C6D-9B84-4781-BDFF-9A533CEA5BF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5137098-F0A0-4437-A4E3-F83E0B54753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888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95AD9-D98D-41F4-BE49-F7DB7FEC4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vs Oracle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BE17D2-EF6F-4DF9-B26F-3073F1C9A8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9F4997D-3A10-4DDF-88DB-544679D0534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15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23C3-71CA-417E-8EDC-246F9245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Apple’s Improved Measures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F8DB75C7-683B-48EA-B4C8-812978B491F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418854"/>
            <a:ext cx="4664075" cy="311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B3F6F251-3E7D-4236-81BA-B319D8675B1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201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2097-6BBF-4E5E-A170-D46C8803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Apple’s Improved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437FD-889E-49C2-AB0F-66E59AAF73A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Emphasis on strong culture</a:t>
            </a:r>
          </a:p>
          <a:p>
            <a:endParaRPr lang="en-US" dirty="0"/>
          </a:p>
          <a:p>
            <a:r>
              <a:rPr lang="en-US" dirty="0"/>
              <a:t>Reinvestment in Employees</a:t>
            </a:r>
          </a:p>
          <a:p>
            <a:pPr lvl="1"/>
            <a:r>
              <a:rPr lang="en-US" dirty="0"/>
              <a:t>Building of their state of the art donut/spaceship headquarters</a:t>
            </a:r>
          </a:p>
          <a:p>
            <a:pPr lvl="1"/>
            <a:r>
              <a:rPr lang="en-US" dirty="0"/>
              <a:t>Providing a path to growth within the company</a:t>
            </a:r>
          </a:p>
          <a:p>
            <a:pPr lvl="1"/>
            <a:endParaRPr lang="en-US" dirty="0"/>
          </a:p>
          <a:p>
            <a:r>
              <a:rPr lang="en-US" dirty="0"/>
              <a:t>Improved retail retention rate from 61-89 percent over 5 years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8438" name="Picture 6">
            <a:extLst>
              <a:ext uri="{FF2B5EF4-FFF2-40B4-BE49-F238E27FC236}">
                <a16:creationId xmlns:a16="http://schemas.microsoft.com/office/drawing/2014/main" id="{09C873C6-4BE4-48C6-A214-D4F28C75F0A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905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45050-5F19-4C30-9826-41E84C78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Microsoft’s Improved Measures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56DBA999-8F8D-4403-9AFA-F3A3AECCB5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2B3D48E9-5E9E-45DB-B61C-D689B4006A0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461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3CC67-00DF-4F27-9B31-8CB9EF0F2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Inc.com Report on Microsoft’s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4FC84-C841-47B2-AD94-51BCD6A042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Reduce meeting size and frequency</a:t>
            </a:r>
          </a:p>
          <a:p>
            <a:endParaRPr lang="en-US" dirty="0"/>
          </a:p>
          <a:p>
            <a:r>
              <a:rPr lang="en-US" dirty="0"/>
              <a:t>Encourage blocked out time for concentrated work</a:t>
            </a:r>
          </a:p>
          <a:p>
            <a:endParaRPr lang="en-US" dirty="0"/>
          </a:p>
          <a:p>
            <a:r>
              <a:rPr lang="en-US" dirty="0"/>
              <a:t>Weekly check-in regarding time spent off hours sending emails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C5E25E-6AA5-4209-B18F-6B5222E902E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396246"/>
            <a:ext cx="4664075" cy="31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4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D394-3BAA-4DF6-AB33-FAB038F06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the paradigm be changed?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2650-42AE-42F6-870E-84541B5409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Increase employee benefits!</a:t>
            </a:r>
          </a:p>
          <a:p>
            <a:pPr lvl="1"/>
            <a:r>
              <a:rPr lang="en-US" dirty="0"/>
              <a:t>Facebook is known for a high level of employee benefits</a:t>
            </a:r>
          </a:p>
          <a:p>
            <a:endParaRPr lang="en-US" dirty="0"/>
          </a:p>
          <a:p>
            <a:r>
              <a:rPr lang="en-US" dirty="0"/>
              <a:t>Provide a more inclusive environment for employees as Apple has done</a:t>
            </a:r>
          </a:p>
          <a:p>
            <a:endParaRPr lang="en-US" dirty="0"/>
          </a:p>
          <a:p>
            <a:r>
              <a:rPr lang="en-US" dirty="0"/>
              <a:t>Increase work/life balance as Microsoft has done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7CC8518-2363-4294-ADA7-44E90DAF11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7035" y="2103120"/>
            <a:ext cx="3901440" cy="2369820"/>
          </a:xfrm>
        </p:spPr>
      </p:pic>
    </p:spTree>
    <p:extLst>
      <p:ext uri="{BB962C8B-B14F-4D97-AF65-F5344CB8AC3E}">
        <p14:creationId xmlns:p14="http://schemas.microsoft.com/office/powerpoint/2010/main" val="305534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A3D37-F5FD-4425-B2CF-7ADB4E8C2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Opportunities for 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49D6-8082-43D0-A2BE-4AADAD4037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7436" y="2113631"/>
            <a:ext cx="4663440" cy="374904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Scrape all available data, not limited by number of reviews</a:t>
            </a:r>
          </a:p>
          <a:p>
            <a:pPr lvl="1"/>
            <a:r>
              <a:rPr lang="en-US" dirty="0"/>
              <a:t>Will increase picture of ratings over time</a:t>
            </a:r>
          </a:p>
          <a:p>
            <a:pPr marL="274320" lvl="1" indent="0">
              <a:buNone/>
            </a:pPr>
            <a:endParaRPr lang="en-US" dirty="0"/>
          </a:p>
          <a:p>
            <a:r>
              <a:rPr lang="en-US" dirty="0"/>
              <a:t>Perform NLP analysis on the content of each review</a:t>
            </a:r>
          </a:p>
          <a:p>
            <a:endParaRPr lang="en-US" dirty="0"/>
          </a:p>
          <a:p>
            <a:r>
              <a:rPr lang="en-US" dirty="0"/>
              <a:t>Consider COVID-19’s effects on work done off-hours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00666BD-C41E-46C0-894A-F9A4328E2E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1125" y="2256528"/>
            <a:ext cx="4664075" cy="3441906"/>
          </a:xfrm>
        </p:spPr>
      </p:pic>
    </p:spTree>
    <p:extLst>
      <p:ext uri="{BB962C8B-B14F-4D97-AF65-F5344CB8AC3E}">
        <p14:creationId xmlns:p14="http://schemas.microsoft.com/office/powerpoint/2010/main" val="945643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9DAED-6143-4E87-85EE-09FD500D0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turnover matter?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10FC1-9424-46CE-A4C4-9BB14C87F0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Potential for high replacement cost</a:t>
            </a:r>
          </a:p>
          <a:p>
            <a:endParaRPr lang="en-US" dirty="0"/>
          </a:p>
          <a:p>
            <a:r>
              <a:rPr lang="en-US" dirty="0"/>
              <a:t>Turnover = separations during the period / avg number of employees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8E726E-613D-46E4-A690-02860C6D8F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7795" y="1777618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361009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EE140-3E0F-43C5-9FC4-59CC8A92E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2019 ADP State of the Workforce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03CD-51C4-4072-A1DD-A95AE66B7B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Tech Industry Statistics: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5.6 years = average tenure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Workers with &lt;4 years tenure are 2x more likely to turn over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500DD5F-931B-43E7-8629-E2F415AFB0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771667" y="2014194"/>
            <a:ext cx="2652590" cy="3748087"/>
          </a:xfrm>
        </p:spPr>
      </p:pic>
    </p:spTree>
    <p:extLst>
      <p:ext uri="{BB962C8B-B14F-4D97-AF65-F5344CB8AC3E}">
        <p14:creationId xmlns:p14="http://schemas.microsoft.com/office/powerpoint/2010/main" val="1765602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9BD31-7C99-46F2-92A7-47FE13C0E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BI: Tech Giants Ranked by Tenure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62804-4E18-4CF9-B301-6E6020B954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Facebook: 2.02 years</a:t>
            </a:r>
          </a:p>
          <a:p>
            <a:r>
              <a:rPr lang="en-US" dirty="0"/>
              <a:t>Google: 1.90 years</a:t>
            </a:r>
          </a:p>
          <a:p>
            <a:r>
              <a:rPr lang="en-US" dirty="0"/>
              <a:t>Oracle: 1.89 years</a:t>
            </a:r>
          </a:p>
          <a:p>
            <a:r>
              <a:rPr lang="en-US" dirty="0"/>
              <a:t>Apple: 1.85 years</a:t>
            </a:r>
          </a:p>
          <a:p>
            <a:r>
              <a:rPr lang="en-US" dirty="0"/>
              <a:t>Amazon: 1.84 years</a:t>
            </a:r>
          </a:p>
          <a:p>
            <a:r>
              <a:rPr lang="en-US" dirty="0"/>
              <a:t>Twitter: 1.83 years</a:t>
            </a:r>
          </a:p>
          <a:p>
            <a:r>
              <a:rPr lang="en-US" dirty="0"/>
              <a:t>Microsoft: 1.81 years</a:t>
            </a:r>
          </a:p>
          <a:p>
            <a:r>
              <a:rPr lang="en-US" dirty="0"/>
              <a:t>Airbnb: 1.64 years</a:t>
            </a:r>
          </a:p>
          <a:p>
            <a:r>
              <a:rPr lang="en-US" dirty="0"/>
              <a:t>Snap Inc.: 1.62 years</a:t>
            </a:r>
          </a:p>
          <a:p>
            <a:r>
              <a:rPr lang="en-US" dirty="0"/>
              <a:t>Uber: 1.23 years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035AC7-17EE-41C7-B248-8B806C872DE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240" y="2103120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48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CD9C6-B661-4A1A-94B6-4CB3A52B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Scraping Glassdoor Reviews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A18CA-F995-4EE9-B1CD-D5A5B0A284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Scraped roughly 30,000 company reviews from Glassdoor.com using selenium</a:t>
            </a:r>
          </a:p>
          <a:p>
            <a:endParaRPr lang="en-US" dirty="0"/>
          </a:p>
          <a:p>
            <a:r>
              <a:rPr lang="en-US" dirty="0"/>
              <a:t>Limited to 5000 most recent English reviews </a:t>
            </a:r>
            <a:br>
              <a:rPr lang="en-US" dirty="0"/>
            </a:br>
            <a:r>
              <a:rPr lang="en-US" dirty="0"/>
              <a:t>(if available)</a:t>
            </a:r>
          </a:p>
          <a:p>
            <a:endParaRPr lang="en-US" dirty="0"/>
          </a:p>
          <a:p>
            <a:r>
              <a:rPr lang="en-US" dirty="0"/>
              <a:t>Focused on ratings, both categorical and numeric</a:t>
            </a:r>
          </a:p>
          <a:p>
            <a:endParaRPr lang="en-US" dirty="0"/>
          </a:p>
          <a:p>
            <a:r>
              <a:rPr lang="en-US" dirty="0"/>
              <a:t>NLP on review content is a source for future research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96AAE03-D65C-4FEE-947C-5F96A09B0BC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89" y="2014194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237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7B6D-C7CB-453D-8626-A821E5611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Variables Considered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3D098-B4F5-4A9E-84FA-5272735947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Overall Rating – score out of 5</a:t>
            </a:r>
          </a:p>
          <a:p>
            <a:r>
              <a:rPr lang="en-US" dirty="0"/>
              <a:t>Work/Life Balance Rating – x/5</a:t>
            </a:r>
          </a:p>
          <a:p>
            <a:r>
              <a:rPr lang="en-US" dirty="0"/>
              <a:t>Career Opportunity Rating – x/5</a:t>
            </a:r>
          </a:p>
          <a:p>
            <a:endParaRPr lang="en-US" dirty="0"/>
          </a:p>
          <a:p>
            <a:r>
              <a:rPr lang="en-US" dirty="0"/>
              <a:t>Outlook – positive, neutral, negative</a:t>
            </a:r>
          </a:p>
          <a:p>
            <a:r>
              <a:rPr lang="en-US" dirty="0"/>
              <a:t>Recommended – y, n</a:t>
            </a:r>
          </a:p>
          <a:p>
            <a:r>
              <a:rPr lang="en-US" dirty="0"/>
              <a:t>Opinion of CEO – approves, disapproves, no opinion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6C5D0BB-EED7-4428-BE60-62AEC76BA4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0650" y="1554956"/>
            <a:ext cx="3748087" cy="3748087"/>
          </a:xfrm>
        </p:spPr>
      </p:pic>
    </p:spTree>
    <p:extLst>
      <p:ext uri="{BB962C8B-B14F-4D97-AF65-F5344CB8AC3E}">
        <p14:creationId xmlns:p14="http://schemas.microsoft.com/office/powerpoint/2010/main" val="378222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Overall Rating by Company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BA0017-6F85-4E55-90CB-81848D4F1F4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364779"/>
            <a:ext cx="4664075" cy="322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547E4BF-159D-45E1-A281-33A2E94097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43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12343-5CA0-41B1-8542-5DDB1A89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Rating by Company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3FBB1C-7D8F-4371-8AD8-A9F96181DE6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B6A8E45-8A2E-4575-A1A2-D7FB5A1ADC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25" y="2297931"/>
            <a:ext cx="4664075" cy="335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0304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{11516F7E-CF29-4BEF-8153-6688DEA2AED1}tf78438558_win32</Template>
  <TotalTime>736</TotalTime>
  <Words>495</Words>
  <Application>Microsoft Office PowerPoint</Application>
  <PresentationFormat>Widescreen</PresentationFormat>
  <Paragraphs>106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Garamond</vt:lpstr>
      <vt:lpstr>SavonVTI</vt:lpstr>
      <vt:lpstr>TECHNICALLY full Employment</vt:lpstr>
      <vt:lpstr>Tech Industry Overview</vt:lpstr>
      <vt:lpstr>Why does turnover matter?</vt:lpstr>
      <vt:lpstr>2019 ADP State of the Workforce Report</vt:lpstr>
      <vt:lpstr>2017 BI: Tech Giants Ranked by Tenure</vt:lpstr>
      <vt:lpstr>Method: Scraping Glassdoor Reviews</vt:lpstr>
      <vt:lpstr>Six Variables Considered</vt:lpstr>
      <vt:lpstr>Overall Rating by Company</vt:lpstr>
      <vt:lpstr>Overall Rating by Company</vt:lpstr>
      <vt:lpstr>Work/Life Balance by Company</vt:lpstr>
      <vt:lpstr>Work/Life Balance by Company</vt:lpstr>
      <vt:lpstr>Career Opportunities by Company</vt:lpstr>
      <vt:lpstr>Career Opportunities by Company</vt:lpstr>
      <vt:lpstr>Ratings at Facebook</vt:lpstr>
      <vt:lpstr>Ratings at Facebook</vt:lpstr>
      <vt:lpstr>Ratings at Facebook</vt:lpstr>
      <vt:lpstr>Soft Measurements at Facebook</vt:lpstr>
      <vt:lpstr>Soft Measurements at Facebook</vt:lpstr>
      <vt:lpstr>The Situation at Oracle</vt:lpstr>
      <vt:lpstr>The Situation at Oracle</vt:lpstr>
      <vt:lpstr>Facebook vs Oracle</vt:lpstr>
      <vt:lpstr>Apple’s Improved Measures</vt:lpstr>
      <vt:lpstr>Apple’s Improved Measures</vt:lpstr>
      <vt:lpstr>Microsoft’s Improved Measures</vt:lpstr>
      <vt:lpstr>Inc.com Report on Microsoft’s Management</vt:lpstr>
      <vt:lpstr>How can the paradigm be changed?</vt:lpstr>
      <vt:lpstr>Opportunities for 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TECHNICALLY full Employment</dc:title>
  <dc:creator>Matthew Harris</dc:creator>
  <cp:lastModifiedBy>Matthew Harris</cp:lastModifiedBy>
  <cp:revision>17</cp:revision>
  <dcterms:created xsi:type="dcterms:W3CDTF">2020-11-13T08:15:04Z</dcterms:created>
  <dcterms:modified xsi:type="dcterms:W3CDTF">2020-11-13T20:31:26Z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